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tiff" ContentType="image/tif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5" r:id="rId8"/>
    <p:sldId id="262" r:id="rId9"/>
    <p:sldId id="263" r:id="rId10"/>
    <p:sldId id="264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74"/>
  </p:normalViewPr>
  <p:slideViewPr>
    <p:cSldViewPr snapToGrid="0" snapToObjects="1">
      <p:cViewPr varScale="1">
        <p:scale>
          <a:sx n="62" d="100"/>
          <a:sy n="62" d="100"/>
        </p:scale>
        <p:origin x="80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14DD37-A65A-4643-B67F-AA2C41076CA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8BA2675-310A-EB4A-8959-B600A281E31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0BBDF3-3319-404B-AC32-FCD9B478C1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C3923-7854-C84B-BF14-75BDE2DC3736}" type="datetimeFigureOut">
              <a:rPr lang="en-US" smtClean="0"/>
              <a:t>2/24/2020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D2EFAA3-ACBD-1B4D-909F-497BF8C84C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D925B73-BF32-9148-9965-87491A348E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2EE54C-1E5B-1A4D-BBD5-1F4155DB6B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28334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AB304D-FD81-D741-A7B5-830F4B0E24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5ED3060-5360-F04C-95FF-9B4E57EBFCC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DF595ED-ADC3-3D48-BDCC-9A29BA4B15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C3923-7854-C84B-BF14-75BDE2DC3736}" type="datetimeFigureOut">
              <a:rPr lang="en-US" smtClean="0"/>
              <a:t>2/24/2020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04E0FD8-2A72-2642-8F8E-0158A130B0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D89D1A-C157-4E41-8C6E-DDC1B29ED8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2EE54C-1E5B-1A4D-BBD5-1F4155DB6B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90662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BF2078A-9F79-EA42-B045-5C658DDDAB1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D2B0644-AC69-6E42-BD17-37AF59C7727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5C9A3BF-19AA-E247-8D5F-B0B17A8F2E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C3923-7854-C84B-BF14-75BDE2DC3736}" type="datetimeFigureOut">
              <a:rPr lang="en-US" smtClean="0"/>
              <a:t>2/24/2020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B870FCC-1BC9-284B-99B7-B97499CFE5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6889F5-D631-7B46-A5B1-E73E98B740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2EE54C-1E5B-1A4D-BBD5-1F4155DB6B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2630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511365-265C-0548-BEF1-2B1C223B1E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371B2A-4940-494D-85D4-3DCCCA7BC0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64E8F5-0EC8-4B46-8505-D292755301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C3923-7854-C84B-BF14-75BDE2DC3736}" type="datetimeFigureOut">
              <a:rPr lang="en-US" smtClean="0"/>
              <a:t>2/24/2020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A54937A-AE3D-314A-95DD-E685546F4D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6A420D4-36B2-024D-8A7C-17151FBB42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2EE54C-1E5B-1A4D-BBD5-1F4155DB6B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3509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900533-37D8-5B41-BA58-5362D352C1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78F4977-D885-2349-8C00-368EEC47C76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01245DC-521B-034A-B76C-BB767344D8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C3923-7854-C84B-BF14-75BDE2DC3736}" type="datetimeFigureOut">
              <a:rPr lang="en-US" smtClean="0"/>
              <a:t>2/24/2020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34EF7F-9575-D24A-97D1-0005923530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9B99AB-7423-724B-AC39-FB0994D3C4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2EE54C-1E5B-1A4D-BBD5-1F4155DB6B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35731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6808F3-6EF3-804C-9F7C-83366CE015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945E20-FF05-BC49-9394-7D33D039ED1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78ACC27-FAAB-F44E-8126-1F8044C55E4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EAFE515-8FE6-3542-BA50-1ED3C52F24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C3923-7854-C84B-BF14-75BDE2DC3736}" type="datetimeFigureOut">
              <a:rPr lang="en-US" smtClean="0"/>
              <a:t>2/24/2020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A394D33-CF2E-E14D-BD3D-C36ECFEBDB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C60C662-9017-6141-8A1A-1DD00C2412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2EE54C-1E5B-1A4D-BBD5-1F4155DB6B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61600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39A0D0-9FFD-A74D-8DA2-3417E02D43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541B7ED-2944-B84E-8AAD-BA1F6BA29D6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A7F2524-56A1-9C40-8DB8-1AA1CABB912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6821E0C-5F2F-9F4C-BA51-4241AC505B0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A77455B-177F-0B49-AF75-8FD4C3B4D32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8A40CFB-6C80-A945-ADF6-CBEDA2C214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C3923-7854-C84B-BF14-75BDE2DC3736}" type="datetimeFigureOut">
              <a:rPr lang="en-US" smtClean="0"/>
              <a:t>2/24/2020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FCC6651-1DD1-8640-A551-7662753F08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AEE121F-8D82-5140-9FF4-C1A761FD1E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2EE54C-1E5B-1A4D-BBD5-1F4155DB6B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35631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31BA9F-8BF0-5F48-96C9-DA53C3EAD6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C6D4274-2CF7-1E46-844F-AB1C3DE086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C3923-7854-C84B-BF14-75BDE2DC3736}" type="datetimeFigureOut">
              <a:rPr lang="en-US" smtClean="0"/>
              <a:t>2/24/2020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F68D3AD-CD98-CF41-9D2A-1970B383D9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4A04ED7-58EA-1949-B463-4E09D1BD4B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2EE54C-1E5B-1A4D-BBD5-1F4155DB6B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584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D0CB3DD-6898-9844-A140-74797B2D14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C3923-7854-C84B-BF14-75BDE2DC3736}" type="datetimeFigureOut">
              <a:rPr lang="en-US" smtClean="0"/>
              <a:t>2/24/2020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E00B3A4-D2E2-9743-9273-7ABA2A464C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9328D91-4BE8-144B-98FA-D1465BB1CA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2EE54C-1E5B-1A4D-BBD5-1F4155DB6B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41956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F722FC-1A3A-284B-BE0C-39C58AC6AB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C05B7E-DE92-6F43-AF63-932908725B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6395D8B-69BD-0E41-AEB2-0A45DAE536B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72411B5-E3C7-4B46-BFB1-8516C51901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C3923-7854-C84B-BF14-75BDE2DC3736}" type="datetimeFigureOut">
              <a:rPr lang="en-US" smtClean="0"/>
              <a:t>2/24/2020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C9EC85C-B969-F347-9FEC-A277B87BCD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FF6DB97-DFA0-FB4A-966F-B0706F4548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2EE54C-1E5B-1A4D-BBD5-1F4155DB6B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64062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025705-25A5-0E4E-90E2-7E7251BFB0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65EA75D-9AE5-FA42-9214-8671B8C2D52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87B3F82-50C4-5949-A2A2-3F679B2DDF1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CB0053E-BD2F-954F-B196-10FEF09705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C3923-7854-C84B-BF14-75BDE2DC3736}" type="datetimeFigureOut">
              <a:rPr lang="en-US" smtClean="0"/>
              <a:t>2/24/2020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A7859F6-76CA-104C-83C9-676A57FDAB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783990E-4B79-A74B-9609-6D3F76338D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2EE54C-1E5B-1A4D-BBD5-1F4155DB6B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82000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495904B-2611-024E-961B-54DD40B67C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6E52DC3-1AED-8D4F-92A0-5379ABFA822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B3560B-C12A-2141-B7F6-EEC584C8F2A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EC3923-7854-C84B-BF14-75BDE2DC3736}" type="datetimeFigureOut">
              <a:rPr lang="en-US" smtClean="0"/>
              <a:t>2/24/2020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930994-56BE-AF4C-A5BD-E7FEA2017FF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23265A-8D2F-4E42-A80F-07B10841FE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2EE54C-1E5B-1A4D-BBD5-1F4155DB6B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40467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if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67063B-95F8-2A4E-9191-D9F366653F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499100"/>
            <a:ext cx="9144000" cy="2387600"/>
          </a:xfrm>
        </p:spPr>
        <p:txBody>
          <a:bodyPr>
            <a:normAutofit fontScale="90000"/>
          </a:bodyPr>
          <a:lstStyle/>
          <a:p>
            <a:r>
              <a:rPr lang="en-US" dirty="0"/>
              <a:t>2020 Summit</a:t>
            </a:r>
            <a:br>
              <a:rPr lang="en-US" dirty="0"/>
            </a:br>
            <a:r>
              <a:rPr lang="en-US" dirty="0"/>
              <a:t>Early Cerebral palsy diagnosis</a:t>
            </a:r>
            <a:br>
              <a:rPr lang="en-US" dirty="0"/>
            </a:br>
            <a:r>
              <a:rPr lang="en-US" dirty="0"/>
              <a:t>Reports by centers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5ADF272-A10D-E74C-A047-A409CE6BB85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26936" y="366176"/>
            <a:ext cx="9538128" cy="17931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327802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4DA9FB-31DE-354F-96A8-C0DE160769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would it take to share de-identified data from </a:t>
            </a:r>
            <a:r>
              <a:rPr lang="en-US"/>
              <a:t>your group?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066313-4F88-C84E-B965-67DA0E1B870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91381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9067DA-C52A-D847-923D-1E139D5489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Austin’s First Steps High Risk Follow-up Clinic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563F5A-59CA-7D4E-9FDD-AE0B61FE178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Our program is a community based NICU follow up for Central Texas.</a:t>
            </a:r>
          </a:p>
          <a:p>
            <a:r>
              <a:rPr lang="en-US" dirty="0"/>
              <a:t>We see infants discharged from the NICU with any concerns and includes the following patient population:</a:t>
            </a:r>
          </a:p>
          <a:p>
            <a:pPr lvl="1"/>
            <a:r>
              <a:rPr lang="en-US" dirty="0"/>
              <a:t>Gestational age 34 weeks and under</a:t>
            </a:r>
          </a:p>
          <a:p>
            <a:pPr lvl="1"/>
            <a:r>
              <a:rPr lang="en-US" dirty="0"/>
              <a:t>HIE</a:t>
            </a:r>
          </a:p>
          <a:p>
            <a:pPr lvl="1"/>
            <a:r>
              <a:rPr lang="en-US" dirty="0"/>
              <a:t>Intrauterine drug exposure</a:t>
            </a:r>
          </a:p>
          <a:p>
            <a:pPr lvl="1"/>
            <a:r>
              <a:rPr lang="en-US" dirty="0"/>
              <a:t>Genetic Syndromes</a:t>
            </a:r>
          </a:p>
          <a:p>
            <a:pPr lvl="1"/>
            <a:r>
              <a:rPr lang="en-US" dirty="0"/>
              <a:t>Any child with high risk concerns</a:t>
            </a:r>
          </a:p>
        </p:txBody>
      </p:sp>
    </p:spTree>
    <p:extLst>
      <p:ext uri="{BB962C8B-B14F-4D97-AF65-F5344CB8AC3E}">
        <p14:creationId xmlns:p14="http://schemas.microsoft.com/office/powerpoint/2010/main" val="15533570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48182A-49CD-EE4E-B87D-8805B772D1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Follow-up practices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EBDC7D-EC07-3D4F-AC08-F63D878264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We are a supplemental follow up clinic.  We are not a primary care facility.</a:t>
            </a:r>
          </a:p>
          <a:p>
            <a:r>
              <a:rPr lang="en-US" dirty="0"/>
              <a:t>We follow patients from discharge until 3 years old.</a:t>
            </a:r>
          </a:p>
        </p:txBody>
      </p:sp>
    </p:spTree>
    <p:extLst>
      <p:ext uri="{BB962C8B-B14F-4D97-AF65-F5344CB8AC3E}">
        <p14:creationId xmlns:p14="http://schemas.microsoft.com/office/powerpoint/2010/main" val="39364133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08F84D-9FA8-C045-9A02-B5189AD826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Developmental assessments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98064A-78B8-CB45-B740-F07BC9E34D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Ages and Stage Questionnaire: 2 months, 6 months, 12 months, 18 months, and 30 month.</a:t>
            </a:r>
          </a:p>
          <a:p>
            <a:r>
              <a:rPr lang="en-US" dirty="0"/>
              <a:t>Infant/Toddler Checklist at 12 months</a:t>
            </a:r>
          </a:p>
          <a:p>
            <a:r>
              <a:rPr lang="en-US" dirty="0"/>
              <a:t>M-CHAT-R at 18 months, 2 years old, and 3 years old</a:t>
            </a:r>
          </a:p>
          <a:p>
            <a:r>
              <a:rPr lang="en-US" dirty="0"/>
              <a:t>Bayley III at 12 months, 2 years old and 3 years old</a:t>
            </a:r>
          </a:p>
        </p:txBody>
      </p:sp>
    </p:spTree>
    <p:extLst>
      <p:ext uri="{BB962C8B-B14F-4D97-AF65-F5344CB8AC3E}">
        <p14:creationId xmlns:p14="http://schemas.microsoft.com/office/powerpoint/2010/main" val="35706032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A1C626-ECC4-7C44-B8ED-AE64AFA74E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Your site’s path or protocol to early CP diagnosis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9A8FC3-C27B-2E4F-A093-FC0D8703F8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HINE is performed at 2 months, 6 months, and 12 months.</a:t>
            </a:r>
          </a:p>
          <a:p>
            <a:r>
              <a:rPr lang="en-US" dirty="0"/>
              <a:t>GMA is performed between 10-16 weeks post-term date and repeated if necessary.</a:t>
            </a:r>
          </a:p>
          <a:p>
            <a:r>
              <a:rPr lang="en-US" dirty="0"/>
              <a:t>We are working on collaborating with Pediatric Neurology. This will include a protocol for inpatient assessments and follow up on all high risk infants.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32599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E1F637-0247-0A46-A13E-5C0B6F0621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Needs your site have identified or barriers to early CP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6290E7-ACA3-3F47-A290-1A6E629CD6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Presently we are working on setting up our inpatient GMA assessments with the Neonatologist, Pediatric Neurologist and NICU follow up team. </a:t>
            </a:r>
          </a:p>
          <a:p>
            <a:r>
              <a:rPr lang="en-US" dirty="0"/>
              <a:t>We are working on billing appropriately for the assessment and identifying a CPT code that is accepted or a new CPT code for the GMA. </a:t>
            </a:r>
          </a:p>
          <a:p>
            <a:r>
              <a:rPr lang="en-US" dirty="0"/>
              <a:t>Appropriate parent support and education once the diagnosis is made. </a:t>
            </a:r>
          </a:p>
        </p:txBody>
      </p:sp>
    </p:spTree>
    <p:extLst>
      <p:ext uri="{BB962C8B-B14F-4D97-AF65-F5344CB8AC3E}">
        <p14:creationId xmlns:p14="http://schemas.microsoft.com/office/powerpoint/2010/main" val="42412163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22AC2B-A135-9846-91A1-07E5A28358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Training your site has regarding GMA and HINE</a:t>
            </a:r>
            <a:r>
              <a:rPr lang="en-US"/>
              <a:t>, any needs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9C3A1A-4FB4-1A4B-93D5-650B595EFF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Presently our clinic staff is all trained in the HINE and the GMA Basic class.</a:t>
            </a:r>
          </a:p>
          <a:p>
            <a:r>
              <a:rPr lang="en-US" dirty="0"/>
              <a:t>2 Pediatricians, 3 Nurse Practitioners, and 1 Occupational Therapist.</a:t>
            </a:r>
          </a:p>
          <a:p>
            <a:r>
              <a:rPr lang="en-US" dirty="0"/>
              <a:t>We would like to have staff take the Advanced Course.</a:t>
            </a:r>
          </a:p>
          <a:p>
            <a:r>
              <a:rPr lang="en-US" dirty="0"/>
              <a:t>Some of our NICU staff is interested in further training. </a:t>
            </a:r>
          </a:p>
        </p:txBody>
      </p:sp>
    </p:spTree>
    <p:extLst>
      <p:ext uri="{BB962C8B-B14F-4D97-AF65-F5344CB8AC3E}">
        <p14:creationId xmlns:p14="http://schemas.microsoft.com/office/powerpoint/2010/main" val="37589330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891FAD-92CE-4340-9727-A504F02781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Questions from your site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6D0470-74A6-AE45-A500-C5966F4FEE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381405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D730A4-D6B0-6944-86A3-9F2CFF3307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Are you amenable to a collaborative approach?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4CAC65-7E7D-884C-BC68-3B5723D0EE0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Our group is interested in a collaborative approach. </a:t>
            </a:r>
          </a:p>
        </p:txBody>
      </p:sp>
    </p:spTree>
    <p:extLst>
      <p:ext uri="{BB962C8B-B14F-4D97-AF65-F5344CB8AC3E}">
        <p14:creationId xmlns:p14="http://schemas.microsoft.com/office/powerpoint/2010/main" val="24729391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</TotalTime>
  <Words>376</Words>
  <Application>Microsoft Office PowerPoint</Application>
  <PresentationFormat>Widescreen</PresentationFormat>
  <Paragraphs>34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Office Theme</vt:lpstr>
      <vt:lpstr>2020 Summit Early Cerebral palsy diagnosis Reports by centers</vt:lpstr>
      <vt:lpstr>Austin’s First Steps High Risk Follow-up Clinic</vt:lpstr>
      <vt:lpstr>Follow-up practices</vt:lpstr>
      <vt:lpstr>Developmental assessments</vt:lpstr>
      <vt:lpstr>Your site’s path or protocol to early CP diagnosis</vt:lpstr>
      <vt:lpstr>Needs your site have identified or barriers to early CP</vt:lpstr>
      <vt:lpstr>Training your site has regarding GMA and HINE, any needs</vt:lpstr>
      <vt:lpstr>Questions from your site</vt:lpstr>
      <vt:lpstr>Are you amenable to a collaborative approach?</vt:lpstr>
      <vt:lpstr>What would it take to share de-identified data from your group?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2020 Summit Early Cerebral palsy diagnosis Reports by centers</dc:title>
  <dc:creator>Gong, Alice K</dc:creator>
  <cp:lastModifiedBy>Judith Livingston</cp:lastModifiedBy>
  <cp:revision>5</cp:revision>
  <dcterms:created xsi:type="dcterms:W3CDTF">2020-01-16T15:51:38Z</dcterms:created>
  <dcterms:modified xsi:type="dcterms:W3CDTF">2020-02-24T15:21:57Z</dcterms:modified>
</cp:coreProperties>
</file>